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61" r:id="rId4"/>
    <p:sldId id="256" r:id="rId5"/>
    <p:sldId id="262" r:id="rId6"/>
    <p:sldId id="260" r:id="rId7"/>
    <p:sldId id="259" r:id="rId8"/>
    <p:sldId id="265" r:id="rId9"/>
    <p:sldId id="264" r:id="rId10"/>
  </p:sldIdLst>
  <p:sldSz cx="9144000" cy="6858000" type="screen4x3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1406-DA40-4816-A1FC-A3495F727C27}" type="datetimeFigureOut">
              <a:rPr lang="zh-TW" altLang="en-US" smtClean="0"/>
              <a:pPr/>
              <a:t>2015/8/1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C99BE-9654-4FCB-8E1A-6F49E22D8A8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1406-DA40-4816-A1FC-A3495F727C27}" type="datetimeFigureOut">
              <a:rPr lang="zh-TW" altLang="en-US" smtClean="0"/>
              <a:pPr/>
              <a:t>2015/8/1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C99BE-9654-4FCB-8E1A-6F49E22D8A8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1406-DA40-4816-A1FC-A3495F727C27}" type="datetimeFigureOut">
              <a:rPr lang="zh-TW" altLang="en-US" smtClean="0"/>
              <a:pPr/>
              <a:t>2015/8/1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C99BE-9654-4FCB-8E1A-6F49E22D8A8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1406-DA40-4816-A1FC-A3495F727C27}" type="datetimeFigureOut">
              <a:rPr lang="zh-TW" altLang="en-US" smtClean="0"/>
              <a:pPr/>
              <a:t>2015/8/1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C99BE-9654-4FCB-8E1A-6F49E22D8A8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1406-DA40-4816-A1FC-A3495F727C27}" type="datetimeFigureOut">
              <a:rPr lang="zh-TW" altLang="en-US" smtClean="0"/>
              <a:pPr/>
              <a:t>2015/8/1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C99BE-9654-4FCB-8E1A-6F49E22D8A8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1406-DA40-4816-A1FC-A3495F727C27}" type="datetimeFigureOut">
              <a:rPr lang="zh-TW" altLang="en-US" smtClean="0"/>
              <a:pPr/>
              <a:t>2015/8/1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C99BE-9654-4FCB-8E1A-6F49E22D8A8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1406-DA40-4816-A1FC-A3495F727C27}" type="datetimeFigureOut">
              <a:rPr lang="zh-TW" altLang="en-US" smtClean="0"/>
              <a:pPr/>
              <a:t>2015/8/1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C99BE-9654-4FCB-8E1A-6F49E22D8A8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1406-DA40-4816-A1FC-A3495F727C27}" type="datetimeFigureOut">
              <a:rPr lang="zh-TW" altLang="en-US" smtClean="0"/>
              <a:pPr/>
              <a:t>2015/8/1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C99BE-9654-4FCB-8E1A-6F49E22D8A8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1406-DA40-4816-A1FC-A3495F727C27}" type="datetimeFigureOut">
              <a:rPr lang="zh-TW" altLang="en-US" smtClean="0"/>
              <a:pPr/>
              <a:t>2015/8/1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C99BE-9654-4FCB-8E1A-6F49E22D8A8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1406-DA40-4816-A1FC-A3495F727C27}" type="datetimeFigureOut">
              <a:rPr lang="zh-TW" altLang="en-US" smtClean="0"/>
              <a:pPr/>
              <a:t>2015/8/1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C99BE-9654-4FCB-8E1A-6F49E22D8A8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1406-DA40-4816-A1FC-A3495F727C27}" type="datetimeFigureOut">
              <a:rPr lang="zh-TW" altLang="en-US" smtClean="0"/>
              <a:pPr/>
              <a:t>2015/8/1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C99BE-9654-4FCB-8E1A-6F49E22D8A8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E1406-DA40-4816-A1FC-A3495F727C27}" type="datetimeFigureOut">
              <a:rPr lang="zh-TW" altLang="en-US" smtClean="0"/>
              <a:pPr/>
              <a:t>2015/8/1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C99BE-9654-4FCB-8E1A-6F49E22D8A8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fn080222519@gmail.com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/>
          <p:cNvGrpSpPr/>
          <p:nvPr/>
        </p:nvGrpSpPr>
        <p:grpSpPr>
          <a:xfrm>
            <a:off x="4788024" y="3356992"/>
            <a:ext cx="4680520" cy="3240360"/>
            <a:chOff x="4788024" y="2924944"/>
            <a:chExt cx="4680520" cy="3240360"/>
          </a:xfrm>
        </p:grpSpPr>
        <p:pic>
          <p:nvPicPr>
            <p:cNvPr id="5" name="Picture 4" descr="http://www.toonpool.com/user/250/files/moving_64635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4788024" y="2924944"/>
              <a:ext cx="4680520" cy="3218540"/>
            </a:xfrm>
            <a:prstGeom prst="rect">
              <a:avLst/>
            </a:prstGeom>
            <a:noFill/>
          </p:spPr>
        </p:pic>
        <p:sp>
          <p:nvSpPr>
            <p:cNvPr id="11" name="矩形 10"/>
            <p:cNvSpPr/>
            <p:nvPr/>
          </p:nvSpPr>
          <p:spPr>
            <a:xfrm>
              <a:off x="5220072" y="5949280"/>
              <a:ext cx="165618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3" name="Picture 2" descr="C:\Users\win7\Desktop\素材\新增資料夾\stock-illustration-9777664-happy-children-with-empty-banner-cartoon.jpg"/>
          <p:cNvPicPr>
            <a:picLocks noChangeAspect="1" noChangeArrowheads="1"/>
          </p:cNvPicPr>
          <p:nvPr/>
        </p:nvPicPr>
        <p:blipFill>
          <a:blip r:embed="rId3" cstate="print">
            <a:lum bright="10000" contrast="40000"/>
          </a:blip>
          <a:srcRect/>
          <a:stretch>
            <a:fillRect/>
          </a:stretch>
        </p:blipFill>
        <p:spPr bwMode="auto">
          <a:xfrm>
            <a:off x="0" y="404664"/>
            <a:ext cx="5184574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文字方塊 3"/>
          <p:cNvSpPr txBox="1"/>
          <p:nvPr/>
        </p:nvSpPr>
        <p:spPr>
          <a:xfrm rot="203439">
            <a:off x="-249302" y="1227973"/>
            <a:ext cx="6006395" cy="2722168"/>
          </a:xfrm>
          <a:prstGeom prst="rect">
            <a:avLst/>
          </a:prstGeom>
          <a:solidFill>
            <a:srgbClr val="FCD5B5">
              <a:alpha val="43922"/>
            </a:srgb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zh-TW" alt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華康娃娃體" pitchFamily="49" charset="-120"/>
                <a:ea typeface="華康娃娃體" pitchFamily="49" charset="-120"/>
              </a:rPr>
              <a:t>攜手</a:t>
            </a:r>
            <a:endParaRPr lang="en-US" altLang="zh-TW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華康娃娃體" pitchFamily="49" charset="-120"/>
              <a:ea typeface="華康娃娃體" pitchFamily="49" charset="-120"/>
            </a:endParaRPr>
          </a:p>
          <a:p>
            <a:pPr algn="ctr">
              <a:lnSpc>
                <a:spcPts val="4000"/>
              </a:lnSpc>
            </a:pPr>
            <a:r>
              <a:rPr lang="zh-TW" altLang="en-US" sz="4000" b="1" dirty="0" smtClean="0">
                <a:solidFill>
                  <a:srgbClr val="FFC000"/>
                </a:solidFill>
                <a:latin typeface="華康娃娃體" pitchFamily="49" charset="-120"/>
                <a:ea typeface="華康娃娃體" pitchFamily="49" charset="-120"/>
              </a:rPr>
              <a:t>台灣創新社會企業</a:t>
            </a:r>
            <a:endParaRPr lang="en-US" altLang="zh-TW" sz="4000" b="1" dirty="0" smtClean="0">
              <a:solidFill>
                <a:srgbClr val="FFC000"/>
              </a:solidFill>
              <a:latin typeface="華康娃娃體" pitchFamily="49" charset="-120"/>
              <a:ea typeface="華康娃娃體" pitchFamily="49" charset="-120"/>
            </a:endParaRPr>
          </a:p>
          <a:p>
            <a:pPr algn="ctr">
              <a:lnSpc>
                <a:spcPts val="4000"/>
              </a:lnSpc>
            </a:pPr>
            <a:r>
              <a:rPr lang="zh-TW" altLang="en-US" sz="4000" b="1" dirty="0" smtClean="0">
                <a:solidFill>
                  <a:srgbClr val="FFC000"/>
                </a:solidFill>
                <a:latin typeface="華康娃娃體" pitchFamily="49" charset="-120"/>
                <a:ea typeface="華康娃娃體" pitchFamily="49" charset="-120"/>
              </a:rPr>
              <a:t>你丟我撿</a:t>
            </a:r>
            <a:r>
              <a:rPr lang="en-US" altLang="zh-TW" sz="4000" b="1" dirty="0" smtClean="0">
                <a:solidFill>
                  <a:srgbClr val="FFC000"/>
                </a:solidFill>
                <a:latin typeface="華康娃娃體" pitchFamily="49" charset="-120"/>
                <a:ea typeface="華康娃娃體" pitchFamily="49" charset="-120"/>
              </a:rPr>
              <a:t>-</a:t>
            </a:r>
            <a:r>
              <a:rPr lang="zh-TW" altLang="en-US" sz="4000" b="1" dirty="0" smtClean="0">
                <a:solidFill>
                  <a:srgbClr val="FFC000"/>
                </a:solidFill>
                <a:latin typeface="華康娃娃體" pitchFamily="49" charset="-120"/>
                <a:ea typeface="華康娃娃體" pitchFamily="49" charset="-120"/>
              </a:rPr>
              <a:t>城市愛物網</a:t>
            </a:r>
            <a:r>
              <a:rPr lang="en-US" altLang="zh-TW" sz="4000" b="1" dirty="0" smtClean="0">
                <a:solidFill>
                  <a:srgbClr val="FFC000"/>
                </a:solidFill>
                <a:latin typeface="華康娃娃體" pitchFamily="49" charset="-120"/>
                <a:ea typeface="華康娃娃體" pitchFamily="49" charset="-120"/>
              </a:rPr>
              <a:t>APP</a:t>
            </a:r>
            <a:endParaRPr lang="zh-TW" altLang="en-US" sz="4000" b="1" dirty="0" smtClean="0">
              <a:solidFill>
                <a:srgbClr val="FFC000"/>
              </a:solidFill>
              <a:latin typeface="華康娃娃體" pitchFamily="49" charset="-120"/>
              <a:ea typeface="華康娃娃體" pitchFamily="49" charset="-120"/>
            </a:endParaRPr>
          </a:p>
          <a:p>
            <a:pPr algn="ctr">
              <a:lnSpc>
                <a:spcPts val="4000"/>
              </a:lnSpc>
            </a:pPr>
            <a:r>
              <a:rPr lang="zh-TW" alt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華康娃娃體" pitchFamily="49" charset="-120"/>
                <a:ea typeface="華康娃娃體" pitchFamily="49" charset="-120"/>
              </a:rPr>
              <a:t>運用</a:t>
            </a:r>
            <a:endParaRPr lang="en-US" altLang="zh-TW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華康娃娃體" pitchFamily="49" charset="-120"/>
              <a:ea typeface="華康娃娃體" pitchFamily="49" charset="-120"/>
            </a:endParaRPr>
          </a:p>
          <a:p>
            <a:pPr algn="ctr">
              <a:lnSpc>
                <a:spcPts val="4000"/>
              </a:lnSpc>
            </a:pPr>
            <a:r>
              <a:rPr lang="zh-TW" altLang="en-US" sz="4000" b="1" dirty="0" smtClean="0">
                <a:solidFill>
                  <a:srgbClr val="00B050"/>
                </a:solidFill>
                <a:latin typeface="華康娃娃體" pitchFamily="49" charset="-120"/>
                <a:ea typeface="華康娃娃體" pitchFamily="49" charset="-120"/>
              </a:rPr>
              <a:t>物聯網共享經濟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0" y="5349895"/>
            <a:ext cx="5148064" cy="1118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zh-TW" altLang="en-US" sz="4000" b="1" dirty="0" smtClean="0">
                <a:solidFill>
                  <a:srgbClr val="002060"/>
                </a:solidFill>
                <a:latin typeface="華康娃娃體" pitchFamily="49" charset="-120"/>
                <a:ea typeface="華康娃娃體" pitchFamily="49" charset="-120"/>
              </a:rPr>
              <a:t>共創搬家物流回頭車</a:t>
            </a:r>
            <a:endParaRPr lang="en-US" altLang="zh-TW" sz="4000" b="1" dirty="0" smtClean="0">
              <a:solidFill>
                <a:srgbClr val="002060"/>
              </a:solidFill>
              <a:latin typeface="華康娃娃體" pitchFamily="49" charset="-120"/>
              <a:ea typeface="華康娃娃體" pitchFamily="49" charset="-120"/>
            </a:endParaRPr>
          </a:p>
          <a:p>
            <a:pPr algn="ctr">
              <a:lnSpc>
                <a:spcPts val="4000"/>
              </a:lnSpc>
            </a:pPr>
            <a:r>
              <a:rPr lang="zh-TW" altLang="en-US" sz="4000" b="1" dirty="0" smtClean="0">
                <a:solidFill>
                  <a:srgbClr val="00B0F0"/>
                </a:solidFill>
                <a:latin typeface="華康娃娃體" pitchFamily="49" charset="-120"/>
                <a:ea typeface="華康娃娃體" pitchFamily="49" charset="-120"/>
              </a:rPr>
              <a:t>新藍海</a:t>
            </a:r>
            <a:r>
              <a:rPr lang="zh-TW" altLang="en-US" sz="4000" b="1" dirty="0" smtClean="0">
                <a:solidFill>
                  <a:srgbClr val="002060"/>
                </a:solidFill>
                <a:latin typeface="華康娃娃體" pitchFamily="49" charset="-120"/>
                <a:ea typeface="華康娃娃體" pitchFamily="49" charset="-120"/>
              </a:rPr>
              <a:t>商機</a:t>
            </a:r>
          </a:p>
        </p:txBody>
      </p:sp>
      <p:sp>
        <p:nvSpPr>
          <p:cNvPr id="10" name="矩形 9"/>
          <p:cNvSpPr/>
          <p:nvPr/>
        </p:nvSpPr>
        <p:spPr>
          <a:xfrm rot="186592">
            <a:off x="974766" y="534219"/>
            <a:ext cx="7520669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zh-TW" altLang="en-US" sz="7200" b="1" dirty="0" smtClean="0">
                <a:solidFill>
                  <a:srgbClr val="FF0000"/>
                </a:solidFill>
                <a:latin typeface="華康娃娃體" pitchFamily="49" charset="-120"/>
                <a:ea typeface="華康娃娃體" pitchFamily="49" charset="-120"/>
              </a:rPr>
              <a:t>中華優質車隊</a:t>
            </a:r>
            <a:r>
              <a:rPr lang="en-US" altLang="zh-TW" sz="7200" b="1" dirty="0" smtClean="0">
                <a:solidFill>
                  <a:srgbClr val="FF0000"/>
                </a:solidFill>
                <a:latin typeface="華康娃娃體" pitchFamily="49" charset="-120"/>
                <a:ea typeface="華康娃娃體" pitchFamily="49" charset="-120"/>
              </a:rPr>
              <a:t>APP</a:t>
            </a:r>
            <a:endParaRPr lang="zh-TW" altLang="en-US" sz="7200" b="1" dirty="0" smtClean="0">
              <a:solidFill>
                <a:schemeClr val="accent6">
                  <a:lumMod val="75000"/>
                </a:schemeClr>
              </a:solidFill>
              <a:latin typeface="華康娃娃體" pitchFamily="49" charset="-120"/>
              <a:ea typeface="華康娃娃體" pitchFamily="49" charset="-12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6516216" y="2492896"/>
            <a:ext cx="2376264" cy="864096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800" b="1" u="sng" dirty="0" smtClean="0">
                <a:latin typeface="華康娃娃體" pitchFamily="49" charset="-120"/>
                <a:ea typeface="華康娃娃體" pitchFamily="49" charset="-120"/>
                <a:cs typeface="新細明體" pitchFamily="18" charset="-120"/>
              </a:rPr>
              <a:t>誠摯</a:t>
            </a:r>
            <a:r>
              <a:rPr kumimoji="1" lang="zh-TW" altLang="zh-TW" sz="3600" b="1" dirty="0" smtClean="0">
                <a:latin typeface="華康娃娃體" pitchFamily="49" charset="-120"/>
                <a:ea typeface="華康娃娃體" pitchFamily="49" charset="-120"/>
                <a:cs typeface="新細明體" pitchFamily="18" charset="-120"/>
              </a:rPr>
              <a:t>邀請</a:t>
            </a:r>
            <a:endParaRPr kumimoji="1" lang="zh-TW" altLang="en-US" sz="3600" b="1" dirty="0" smtClean="0">
              <a:latin typeface="華康娃娃體" pitchFamily="49" charset="-120"/>
              <a:ea typeface="華康娃娃體" pitchFamily="49" charset="-120"/>
              <a:cs typeface="新細明體" pitchFamily="18" charset="-120"/>
            </a:endParaRPr>
          </a:p>
        </p:txBody>
      </p:sp>
      <p:pic>
        <p:nvPicPr>
          <p:cNvPr id="13" name="Picture 6" descr="https://upload.wikimedia.org/wikipedia/commons/thumb/5/52/Heart_icon_red_hollow.svg/2000px-Heart_icon_red_hollow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780928"/>
            <a:ext cx="504055" cy="443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圓角矩形 25"/>
          <p:cNvSpPr/>
          <p:nvPr/>
        </p:nvSpPr>
        <p:spPr>
          <a:xfrm>
            <a:off x="4499992" y="188640"/>
            <a:ext cx="4392488" cy="648072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圓角矩形 24"/>
          <p:cNvSpPr/>
          <p:nvPr/>
        </p:nvSpPr>
        <p:spPr>
          <a:xfrm>
            <a:off x="179512" y="188640"/>
            <a:ext cx="4320480" cy="648072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3" name="Picture 10" descr="http://drivingmsdesi.com/wp-content/uploads/2015/04/question-mark-460864_6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32656"/>
            <a:ext cx="1440160" cy="1259632"/>
          </a:xfrm>
          <a:prstGeom prst="rect">
            <a:avLst/>
          </a:prstGeom>
          <a:noFill/>
        </p:spPr>
      </p:pic>
      <p:grpSp>
        <p:nvGrpSpPr>
          <p:cNvPr id="7" name="群組 6"/>
          <p:cNvGrpSpPr/>
          <p:nvPr/>
        </p:nvGrpSpPr>
        <p:grpSpPr>
          <a:xfrm flipH="1">
            <a:off x="1763688" y="260648"/>
            <a:ext cx="2376264" cy="1368152"/>
            <a:chOff x="4716016" y="3356992"/>
            <a:chExt cx="4752528" cy="3800423"/>
          </a:xfrm>
        </p:grpSpPr>
        <p:pic>
          <p:nvPicPr>
            <p:cNvPr id="3" name="Picture 4" descr="http://www.toonpool.com/user/250/files/moving_6463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4716016" y="3356992"/>
              <a:ext cx="4752528" cy="38004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矩形 5"/>
            <p:cNvSpPr/>
            <p:nvPr/>
          </p:nvSpPr>
          <p:spPr>
            <a:xfrm>
              <a:off x="5292080" y="6858000"/>
              <a:ext cx="1008112" cy="4571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251520" y="1340769"/>
            <a:ext cx="3960440" cy="5247590"/>
            <a:chOff x="395536" y="1502689"/>
            <a:chExt cx="3960440" cy="5247590"/>
          </a:xfrm>
        </p:grpSpPr>
        <p:sp>
          <p:nvSpPr>
            <p:cNvPr id="2049" name="Rectangle 1"/>
            <p:cNvSpPr>
              <a:spLocks noChangeArrowheads="1"/>
            </p:cNvSpPr>
            <p:nvPr/>
          </p:nvSpPr>
          <p:spPr bwMode="auto">
            <a:xfrm>
              <a:off x="467544" y="1502689"/>
              <a:ext cx="3888432" cy="5247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華康細圓體(P)" pitchFamily="2" charset="-120"/>
                  <a:ea typeface="華康細圓體(P)" pitchFamily="2" charset="-120"/>
                  <a:cs typeface="Times New Roman" pitchFamily="18" charset="0"/>
                </a:rPr>
                <a:t>經營搬運搬家產業很</a:t>
              </a:r>
              <a:r>
                <a:rPr kumimoji="1" lang="zh-TW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華康少女文字W3(P)" pitchFamily="2" charset="-120"/>
                  <a:ea typeface="華康少女文字W3(P)" pitchFamily="2" charset="-120"/>
                  <a:cs typeface="Times New Roman" pitchFamily="18" charset="0"/>
                </a:rPr>
                <a:t>辛苦</a:t>
              </a:r>
              <a:r>
                <a:rPr kumimoji="1" lang="zh-TW" sz="2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華康細圓體(P)" pitchFamily="2" charset="-120"/>
                  <a:ea typeface="華康細圓體(P)" pitchFamily="2" charset="-120"/>
                  <a:cs typeface="Times New Roman" pitchFamily="18" charset="0"/>
                </a:rPr>
                <a:t>，</a:t>
              </a:r>
              <a:endParaRPr kumimoji="1" lang="en-US" altLang="zh-TW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altLang="zh-TW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華康細圓體(P)" pitchFamily="2" charset="-120"/>
                  <a:ea typeface="華康細圓體(P)" pitchFamily="2" charset="-120"/>
                  <a:cs typeface="Times New Roman" pitchFamily="18" charset="0"/>
                </a:rPr>
                <a:t>客戶希望</a:t>
              </a:r>
              <a:r>
                <a:rPr kumimoji="1" lang="en-US" altLang="zh-TW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華康細圓體(P)" pitchFamily="2" charset="-120"/>
                  <a:ea typeface="華康細圓體(P)" pitchFamily="2" charset="-120"/>
                  <a:cs typeface="Times New Roman" pitchFamily="18" charset="0"/>
                </a:rPr>
                <a:t>…</a:t>
              </a:r>
              <a:endParaRPr kumimoji="1" lang="zh-TW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1" lang="zh-TW" alt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華康細圓體(P)" pitchFamily="2" charset="-120"/>
                  <a:ea typeface="華康細圓體(P)" pitchFamily="2" charset="-120"/>
                  <a:cs typeface="Times New Roman" pitchFamily="18" charset="0"/>
                </a:rPr>
                <a:t> </a:t>
              </a:r>
              <a:r>
                <a:rPr kumimoji="1" lang="zh-TW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華康細圓體(P)" pitchFamily="2" charset="-120"/>
                  <a:ea typeface="華康細圓體(P)" pitchFamily="2" charset="-120"/>
                  <a:cs typeface="Times New Roman" pitchFamily="18" charset="0"/>
                </a:rPr>
                <a:t>收費透明有保障</a:t>
              </a:r>
              <a:endParaRPr kumimoji="1" lang="zh-TW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1" lang="zh-TW" alt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華康細圓體(P)" pitchFamily="2" charset="-120"/>
                  <a:ea typeface="華康細圓體(P)" pitchFamily="2" charset="-120"/>
                  <a:cs typeface="Times New Roman" pitchFamily="18" charset="0"/>
                </a:rPr>
                <a:t> </a:t>
              </a:r>
              <a:r>
                <a:rPr kumimoji="1" lang="zh-TW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華康細圓體(P)" pitchFamily="2" charset="-120"/>
                  <a:ea typeface="華康細圓體(P)" pitchFamily="2" charset="-120"/>
                  <a:cs typeface="Times New Roman" pitchFamily="18" charset="0"/>
                </a:rPr>
                <a:t>家具物品保護好</a:t>
              </a:r>
              <a:endParaRPr kumimoji="1" lang="zh-TW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1" lang="zh-TW" alt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華康細圓體(P)" pitchFamily="2" charset="-120"/>
                  <a:ea typeface="華康細圓體(P)" pitchFamily="2" charset="-120"/>
                  <a:cs typeface="Times New Roman" pitchFamily="18" charset="0"/>
                </a:rPr>
                <a:t> </a:t>
              </a:r>
              <a:r>
                <a:rPr kumimoji="1" lang="zh-TW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華康細圓體(P)" pitchFamily="2" charset="-120"/>
                  <a:ea typeface="華康細圓體(P)" pitchFamily="2" charset="-120"/>
                  <a:cs typeface="Times New Roman" pitchFamily="18" charset="0"/>
                </a:rPr>
                <a:t>服務過程有禮貌</a:t>
              </a:r>
              <a:endParaRPr kumimoji="1" lang="zh-TW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1" lang="zh-TW" alt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華康細圓體(P)" pitchFamily="2" charset="-120"/>
                  <a:ea typeface="華康細圓體(P)" pitchFamily="2" charset="-120"/>
                  <a:cs typeface="Times New Roman" pitchFamily="18" charset="0"/>
                </a:rPr>
                <a:t> </a:t>
              </a:r>
              <a:r>
                <a:rPr kumimoji="1" lang="zh-TW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華康細圓體(P)" pitchFamily="2" charset="-120"/>
                  <a:ea typeface="華康細圓體(P)" pitchFamily="2" charset="-120"/>
                  <a:cs typeface="Times New Roman" pitchFamily="18" charset="0"/>
                </a:rPr>
                <a:t>估價人車要確實</a:t>
              </a:r>
              <a:endParaRPr kumimoji="1" lang="zh-TW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1" lang="zh-TW" alt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華康細圓體(P)" pitchFamily="2" charset="-120"/>
                  <a:ea typeface="華康細圓體(P)" pitchFamily="2" charset="-120"/>
                  <a:cs typeface="Times New Roman" pitchFamily="18" charset="0"/>
                </a:rPr>
                <a:t> </a:t>
              </a:r>
              <a:r>
                <a:rPr kumimoji="1" lang="zh-TW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華康細圓體(P)" pitchFamily="2" charset="-120"/>
                  <a:ea typeface="華康細圓體(P)" pitchFamily="2" charset="-120"/>
                  <a:cs typeface="Times New Roman" pitchFamily="18" charset="0"/>
                </a:rPr>
                <a:t>價錢公道簽契約</a:t>
              </a:r>
              <a:endParaRPr kumimoji="1" lang="zh-TW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1" lang="zh-TW" alt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華康細圓體(P)" pitchFamily="2" charset="-120"/>
                  <a:ea typeface="華康細圓體(P)" pitchFamily="2" charset="-120"/>
                  <a:cs typeface="Times New Roman" pitchFamily="18" charset="0"/>
                </a:rPr>
                <a:t> </a:t>
              </a:r>
              <a:r>
                <a:rPr kumimoji="1" lang="zh-TW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華康細圓體(P)" pitchFamily="2" charset="-120"/>
                  <a:ea typeface="華康細圓體(P)" pitchFamily="2" charset="-120"/>
                  <a:cs typeface="Times New Roman" pitchFamily="18" charset="0"/>
                </a:rPr>
                <a:t>約定時間要送達</a:t>
              </a:r>
              <a:endParaRPr kumimoji="1" lang="zh-TW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1" lang="zh-TW" alt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華康細圓體(P)" pitchFamily="2" charset="-120"/>
                  <a:ea typeface="華康細圓體(P)" pitchFamily="2" charset="-120"/>
                  <a:cs typeface="Times New Roman" pitchFamily="18" charset="0"/>
                </a:rPr>
                <a:t> </a:t>
              </a:r>
              <a:r>
                <a:rPr kumimoji="1" lang="zh-TW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華康細圓體(P)" pitchFamily="2" charset="-120"/>
                  <a:ea typeface="華康細圓體(P)" pitchFamily="2" charset="-120"/>
                  <a:cs typeface="Times New Roman" pitchFamily="18" charset="0"/>
                </a:rPr>
                <a:t>廢棄家具免費</a:t>
              </a:r>
              <a:r>
                <a:rPr kumimoji="1" lang="en-US" altLang="zh-TW" sz="2400" b="1" dirty="0" smtClean="0">
                  <a:latin typeface="華康細圓體(P)" pitchFamily="2" charset="-120"/>
                  <a:ea typeface="華康細圓體(P)" pitchFamily="2" charset="-120"/>
                  <a:cs typeface="Times New Roman" pitchFamily="18" charset="0"/>
                </a:rPr>
                <a:t>/</a:t>
              </a:r>
              <a:r>
                <a:rPr kumimoji="1" lang="zh-TW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華康細圓體(P)" pitchFamily="2" charset="-120"/>
                  <a:ea typeface="華康細圓體(P)" pitchFamily="2" charset="-120"/>
                  <a:cs typeface="Times New Roman" pitchFamily="18" charset="0"/>
                </a:rPr>
                <a:t>低價處理</a:t>
              </a:r>
              <a:endParaRPr kumimoji="1" lang="zh-TW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新細明體" pitchFamily="18" charset="-120"/>
              </a:endParaRPr>
            </a:p>
          </p:txBody>
        </p:sp>
        <p:grpSp>
          <p:nvGrpSpPr>
            <p:cNvPr id="15" name="群組 14"/>
            <p:cNvGrpSpPr/>
            <p:nvPr/>
          </p:nvGrpSpPr>
          <p:grpSpPr>
            <a:xfrm>
              <a:off x="395536" y="2934072"/>
              <a:ext cx="648072" cy="3788688"/>
              <a:chOff x="467544" y="1844824"/>
              <a:chExt cx="539552" cy="3788688"/>
            </a:xfrm>
          </p:grpSpPr>
          <p:pic>
            <p:nvPicPr>
              <p:cNvPr id="6146" name="Picture 2" descr="http://www.iconpng.com/png/beos/stop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67544" y="1844824"/>
                <a:ext cx="539552" cy="539552"/>
              </a:xfrm>
              <a:prstGeom prst="rect">
                <a:avLst/>
              </a:prstGeom>
              <a:noFill/>
            </p:spPr>
          </p:pic>
          <p:pic>
            <p:nvPicPr>
              <p:cNvPr id="9" name="Picture 2" descr="http://www.iconpng.com/png/beos/stop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67544" y="2348880"/>
                <a:ext cx="539552" cy="539552"/>
              </a:xfrm>
              <a:prstGeom prst="rect">
                <a:avLst/>
              </a:prstGeom>
              <a:noFill/>
            </p:spPr>
          </p:pic>
          <p:pic>
            <p:nvPicPr>
              <p:cNvPr id="10" name="Picture 2" descr="http://www.iconpng.com/png/beos/stop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67544" y="2924944"/>
                <a:ext cx="539552" cy="539552"/>
              </a:xfrm>
              <a:prstGeom prst="rect">
                <a:avLst/>
              </a:prstGeom>
              <a:noFill/>
            </p:spPr>
          </p:pic>
          <p:pic>
            <p:nvPicPr>
              <p:cNvPr id="11" name="Picture 2" descr="http://www.iconpng.com/png/beos/stop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67544" y="3437776"/>
                <a:ext cx="539552" cy="539552"/>
              </a:xfrm>
              <a:prstGeom prst="rect">
                <a:avLst/>
              </a:prstGeom>
              <a:noFill/>
            </p:spPr>
          </p:pic>
          <p:pic>
            <p:nvPicPr>
              <p:cNvPr id="12" name="Picture 2" descr="http://www.iconpng.com/png/beos/stop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67544" y="4013840"/>
                <a:ext cx="539552" cy="539552"/>
              </a:xfrm>
              <a:prstGeom prst="rect">
                <a:avLst/>
              </a:prstGeom>
              <a:noFill/>
            </p:spPr>
          </p:pic>
          <p:pic>
            <p:nvPicPr>
              <p:cNvPr id="13" name="Picture 2" descr="http://www.iconpng.com/png/beos/stop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67544" y="4589904"/>
                <a:ext cx="539552" cy="539552"/>
              </a:xfrm>
              <a:prstGeom prst="rect">
                <a:avLst/>
              </a:prstGeom>
              <a:noFill/>
            </p:spPr>
          </p:pic>
          <p:pic>
            <p:nvPicPr>
              <p:cNvPr id="14" name="Picture 2" descr="http://www.iconpng.com/png/beos/stop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67544" y="5093960"/>
                <a:ext cx="539552" cy="5395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6148" name="AutoShape 4" descr="http://cliparts.co/cliparts/pi5/8ge/pi58gedrT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150" name="AutoShape 6" descr="http://cliparts.co/cliparts/pi5/8ge/pi58gedrT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152" name="AutoShape 8" descr="http://cliparts.co/cliparts/pi5/8ge/pi58gedrT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4644008" y="620688"/>
            <a:ext cx="4248472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華康少女文字W3" pitchFamily="49" charset="-120"/>
                <a:ea typeface="華康少女文字W3" pitchFamily="49" charset="-120"/>
                <a:cs typeface="Times New Roman" pitchFamily="18" charset="0"/>
              </a:rPr>
              <a:t>可是…怎麼經營呢</a:t>
            </a:r>
            <a:endParaRPr kumimoji="1" lang="zh-TW" altLang="zh-TW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華康少女文字W3" pitchFamily="49" charset="-120"/>
              <a:ea typeface="華康少女文字W3" pitchFamily="49" charset="-120"/>
              <a:cs typeface="新細明體" pitchFamily="18" charset="-12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又要</a:t>
            </a:r>
            <a:r>
              <a:rPr kumimoji="1" lang="zh-TW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工作人員謙虛有禮</a:t>
            </a: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…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	</a:t>
            </a:r>
            <a:r>
              <a:rPr kumimoji="1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(</a:t>
            </a:r>
            <a:r>
              <a:rPr kumimoji="1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現代年輕人</a:t>
            </a:r>
            <a:r>
              <a:rPr kumimoji="1" lang="zh-TW" altLang="en-US" b="1" dirty="0" smtClean="0"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都不</a:t>
            </a:r>
            <a:r>
              <a:rPr kumimoji="1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做這個行業</a:t>
            </a:r>
            <a:r>
              <a:rPr kumimoji="1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) </a:t>
            </a:r>
            <a:endParaRPr kumimoji="1" lang="en-US" altLang="zh-TW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華康細圓體(P)" pitchFamily="2" charset="-120"/>
              <a:ea typeface="華康細圓體(P)" pitchFamily="2" charset="-120"/>
              <a:cs typeface="新細明體" pitchFamily="18" charset="-12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又要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工作人員天天都有穩定的工作</a:t>
            </a:r>
            <a:r>
              <a:rPr kumimoji="1" lang="en-US" altLang="zh-TW" dirty="0" smtClean="0"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…</a:t>
            </a:r>
            <a:endParaRPr kumimoji="1" lang="en-US" altLang="zh-TW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華康細圓體(P)" pitchFamily="2" charset="-120"/>
              <a:ea typeface="華康細圓體(P)" pitchFamily="2" charset="-12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(</a:t>
            </a:r>
            <a:r>
              <a:rPr kumimoji="1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有人一輩子才搬一次家，生意時好時壞</a:t>
            </a:r>
            <a:r>
              <a:rPr kumimoji="1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)</a:t>
            </a: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/>
            </a:r>
            <a:b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</a:br>
            <a:r>
              <a:rPr kumimoji="1" lang="zh-TW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又要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家具物品保護好</a:t>
            </a:r>
            <a:r>
              <a:rPr kumimoji="1" lang="en-US" altLang="zh-TW" dirty="0" smtClean="0"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…</a:t>
            </a:r>
            <a:endParaRPr kumimoji="1" lang="en-US" altLang="zh-TW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華康細圓體(P)" pitchFamily="2" charset="-120"/>
              <a:ea typeface="華康細圓體(P)" pitchFamily="2" charset="-12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	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(</a:t>
            </a:r>
            <a:r>
              <a:rPr kumimoji="1" lang="zh-TW" altLang="en-US" sz="1600" b="1" dirty="0" smtClean="0"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家具保護裝備 </a:t>
            </a:r>
            <a:r>
              <a:rPr kumimoji="1" lang="zh-TW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及 </a:t>
            </a:r>
            <a:r>
              <a:rPr kumimoji="1" lang="zh-TW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教育訓練費用高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)</a:t>
            </a:r>
            <a:endParaRPr kumimoji="1" lang="en-US" altLang="zh-TW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華康細圓體(P)" pitchFamily="2" charset="-120"/>
              <a:ea typeface="華康細圓體(P)" pitchFamily="2" charset="-120"/>
              <a:cs typeface="新細明體" pitchFamily="18" charset="-12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又要</a:t>
            </a: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……(</a:t>
            </a:r>
            <a:r>
              <a:rPr kumimoji="1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架設網站還有其他行銷費用</a:t>
            </a:r>
            <a:r>
              <a:rPr kumimoji="1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)</a:t>
            </a:r>
            <a:endParaRPr kumimoji="1" lang="en-US" altLang="zh-TW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華康細圓體(P)" pitchFamily="2" charset="-120"/>
              <a:ea typeface="華康細圓體(P)" pitchFamily="2" charset="-120"/>
              <a:cs typeface="新細明體" pitchFamily="18" charset="-12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又要</a:t>
            </a: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……</a:t>
            </a:r>
            <a:r>
              <a:rPr kumimoji="1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(</a:t>
            </a:r>
            <a:r>
              <a:rPr kumimoji="1" lang="zh-TW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申請公司要開立發票，配合會計師每月報帳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)</a:t>
            </a:r>
            <a:endParaRPr kumimoji="1" lang="en-US" altLang="zh-TW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華康細圓體(P)" pitchFamily="2" charset="-120"/>
              <a:ea typeface="華康細圓體(P)" pitchFamily="2" charset="-120"/>
              <a:cs typeface="新細明體" pitchFamily="18" charset="-12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又要</a:t>
            </a: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……</a:t>
            </a:r>
            <a:r>
              <a:rPr kumimoji="1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(</a:t>
            </a:r>
            <a:r>
              <a:rPr kumimoji="1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車輛保養維修也是大開銷</a:t>
            </a:r>
            <a:r>
              <a:rPr kumimoji="1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)</a:t>
            </a:r>
            <a:endParaRPr kumimoji="1" lang="en-US" altLang="zh-TW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華康細圓體(P)" pitchFamily="2" charset="-120"/>
              <a:ea typeface="華康細圓體(P)" pitchFamily="2" charset="-120"/>
              <a:cs typeface="新細明體" pitchFamily="18" charset="-12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又要</a:t>
            </a: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……</a:t>
            </a:r>
            <a:r>
              <a:rPr kumimoji="1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(</a:t>
            </a:r>
            <a:r>
              <a:rPr kumimoji="1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廢棄物處理吃力不討好</a:t>
            </a:r>
            <a:r>
              <a:rPr kumimoji="1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)</a:t>
            </a:r>
            <a:endParaRPr kumimoji="1" lang="en-US" altLang="zh-TW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華康細圓體(P)" pitchFamily="2" charset="-120"/>
              <a:ea typeface="華康細圓體(P)" pitchFamily="2" charset="-120"/>
              <a:cs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eamworkandleadership.com/wp-content/uploads/2014/01/teamwork-story-diversity-tale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60648"/>
            <a:ext cx="4499992" cy="2870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323528" y="1412776"/>
            <a:ext cx="856895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我們如何一起做？</a:t>
            </a:r>
            <a:endParaRPr kumimoji="1" lang="en-US" altLang="zh-TW" sz="800" dirty="0" smtClean="0">
              <a:latin typeface="華康細圓體(P)" pitchFamily="2" charset="-120"/>
              <a:ea typeface="華康細圓體(P)" pitchFamily="2" charset="-12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en-US" altLang="zh-TW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華康細圓體(P)" pitchFamily="2" charset="-120"/>
              <a:ea typeface="華康細圓體(P)" pitchFamily="2" charset="-12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en-US" altLang="zh-TW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華康細圓體(P)" pitchFamily="2" charset="-120"/>
              <a:ea typeface="華康細圓體(P)" pitchFamily="2" charset="-12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en-US" altLang="zh-TW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華康細圓體(P)" pitchFamily="2" charset="-120"/>
              <a:ea typeface="華康細圓體(P)" pitchFamily="2" charset="-12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	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我們是「</a:t>
            </a:r>
            <a:r>
              <a:rPr kumimoji="1" lang="zh-TW" alt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中華優質車隊</a:t>
            </a:r>
            <a:r>
              <a:rPr kumimoji="1" lang="en-US" altLang="zh-TW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APP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」平台，是一群搬家、貨運、回頭車及志工在台灣組成的團隊，並榮獲「</a:t>
            </a:r>
            <a:r>
              <a:rPr kumimoji="1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你丟我撿</a:t>
            </a:r>
            <a:r>
              <a:rPr kumimoji="1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-</a:t>
            </a:r>
            <a:r>
              <a:rPr kumimoji="1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城市愛物網</a:t>
            </a:r>
            <a:r>
              <a:rPr kumimoji="1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APP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」</a:t>
            </a:r>
            <a:r>
              <a:rPr kumimoji="1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指定配合車隊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，是由台灣出發至全球，</a:t>
            </a:r>
            <a:r>
              <a:rPr kumimoji="1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第一個擁有專利發明的「貨運搬運</a:t>
            </a:r>
            <a:r>
              <a:rPr kumimoji="1" lang="en-US" altLang="zh-TW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Uber</a:t>
            </a:r>
            <a:r>
              <a:rPr kumimoji="1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新經濟共享</a:t>
            </a:r>
            <a:r>
              <a:rPr kumimoji="1" lang="zh-TW" altLang="en-US" b="1" dirty="0" smtClean="0"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模式」 </a:t>
            </a:r>
            <a:r>
              <a:rPr kumimoji="1" lang="zh-TW" altLang="en-US" dirty="0" smtClean="0"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。</a:t>
            </a:r>
            <a:endParaRPr kumimoji="1" lang="zh-TW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華康細圓體(P)" pitchFamily="2" charset="-120"/>
              <a:ea typeface="華康細圓體(P)" pitchFamily="2" charset="-12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	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優勢：</a:t>
            </a:r>
            <a:r>
              <a:rPr kumimoji="1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(1)</a:t>
            </a:r>
            <a:r>
              <a:rPr kumimoji="1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 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車隊平台上有</a:t>
            </a:r>
            <a:r>
              <a:rPr kumimoji="1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清楚上下行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：南北載運物品回頭的客戶、搬運及精緻搬家的客戶、學生或小家庭自助搬家的客戶</a:t>
            </a:r>
            <a:r>
              <a:rPr kumimoji="1" lang="zh-TW" altLang="en-US" dirty="0" smtClean="0"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 </a:t>
            </a:r>
            <a:r>
              <a:rPr kumimoji="1" lang="en-US" altLang="zh-TW" b="1" dirty="0" smtClean="0"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(2)</a:t>
            </a:r>
            <a:r>
              <a:rPr kumimoji="1" lang="zh-TW" altLang="en-US" b="1" dirty="0" smtClean="0"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 </a:t>
            </a:r>
            <a:r>
              <a:rPr kumimoji="1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主動標案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方式爭取案件，確實</a:t>
            </a:r>
            <a:r>
              <a:rPr kumimoji="1" lang="zh-TW" altLang="en-US" dirty="0" smtClean="0"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掌握每日的車班 </a:t>
            </a:r>
            <a:r>
              <a:rPr kumimoji="1" lang="en-US" altLang="zh-TW" b="1" dirty="0" smtClean="0"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(3)</a:t>
            </a:r>
            <a:r>
              <a:rPr kumimoji="1" lang="zh-TW" altLang="en-US" b="1" dirty="0" smtClean="0"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 </a:t>
            </a:r>
            <a:r>
              <a:rPr kumimoji="1" lang="zh-TW" altLang="en-US" dirty="0" smtClean="0"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平台</a:t>
            </a:r>
            <a:r>
              <a:rPr kumimoji="1" lang="zh-TW" altLang="en-US" b="1" dirty="0" smtClean="0"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行銷管道</a:t>
            </a:r>
            <a:r>
              <a:rPr kumimoji="1" lang="zh-TW" altLang="en-US" dirty="0" smtClean="0"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多，</a:t>
            </a:r>
            <a:r>
              <a:rPr kumimoji="1" lang="en-US" altLang="zh-TW" dirty="0" err="1" smtClean="0"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yahoo&amp;google</a:t>
            </a:r>
            <a:r>
              <a:rPr kumimoji="1" lang="zh-TW" altLang="en-US" dirty="0" smtClean="0"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兩大搜尋系統曝光，時下最夯</a:t>
            </a:r>
            <a:r>
              <a:rPr kumimoji="1" lang="en-US" altLang="zh-TW" dirty="0" err="1" smtClean="0"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FaceBook</a:t>
            </a:r>
            <a:r>
              <a:rPr kumimoji="1" lang="zh-TW" altLang="en-US" dirty="0" smtClean="0"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也不可少 </a:t>
            </a:r>
            <a:r>
              <a:rPr kumimoji="1" lang="en-US" altLang="zh-TW" b="1" dirty="0" smtClean="0"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(4)</a:t>
            </a:r>
            <a:r>
              <a:rPr kumimoji="1" lang="zh-TW" altLang="en-US" dirty="0" smtClean="0"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平台</a:t>
            </a:r>
            <a:r>
              <a:rPr kumimoji="1" lang="zh-TW" altLang="en-US" b="1" dirty="0" smtClean="0"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操作簡單</a:t>
            </a:r>
            <a:r>
              <a:rPr kumimoji="1" lang="zh-TW" altLang="en-US" dirty="0" smtClean="0"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，行政、業務及會計系統設計詳盡，公司管理更有效率 </a:t>
            </a:r>
            <a:r>
              <a:rPr kumimoji="1" lang="en-US" altLang="zh-TW" b="1" dirty="0" smtClean="0"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(5)</a:t>
            </a:r>
            <a:r>
              <a:rPr kumimoji="1" lang="zh-TW" altLang="en-US" b="1" dirty="0" smtClean="0"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你丟我撿物資運送</a:t>
            </a:r>
            <a:r>
              <a:rPr kumimoji="1" lang="zh-TW" altLang="en-US" dirty="0" smtClean="0"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，主動關心客戶的需求，成為</a:t>
            </a:r>
            <a:r>
              <a:rPr kumimoji="1" lang="zh-TW" altLang="en-US" b="1" u="sng" dirty="0" smtClean="0"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正向循環</a:t>
            </a:r>
            <a:r>
              <a:rPr kumimoji="1" lang="zh-TW" altLang="en-US" dirty="0" smtClean="0"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的公司產業。</a:t>
            </a:r>
            <a:endParaRPr kumimoji="1" lang="en-US" altLang="zh-TW" dirty="0" smtClean="0">
              <a:latin typeface="華康細圓體(P)" pitchFamily="2" charset="-120"/>
              <a:ea typeface="華康細圓體(P)" pitchFamily="2" charset="-120"/>
              <a:cs typeface="Times New Roman" pitchFamily="18" charset="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179512" y="188640"/>
            <a:ext cx="8784976" cy="648072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395536" y="332656"/>
            <a:ext cx="504056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FF0000"/>
                </a:solidFill>
                <a:latin typeface="華康細圓體" pitchFamily="49" charset="-120"/>
                <a:ea typeface="華康細圓體" pitchFamily="49" charset="-120"/>
              </a:rPr>
              <a:t>全球唯一</a:t>
            </a:r>
            <a:endParaRPr lang="en-US" altLang="zh-TW" sz="3600" b="1" dirty="0" smtClean="0">
              <a:solidFill>
                <a:srgbClr val="FF0000"/>
              </a:solidFill>
              <a:latin typeface="華康細圓體" pitchFamily="49" charset="-120"/>
              <a:ea typeface="華康細圓體" pitchFamily="49" charset="-120"/>
            </a:endParaRPr>
          </a:p>
          <a:p>
            <a:pPr algn="ctr"/>
            <a:r>
              <a:rPr lang="zh-TW" altLang="en-US" sz="2400" b="1" dirty="0" smtClean="0">
                <a:solidFill>
                  <a:schemeClr val="accent6">
                    <a:lumMod val="75000"/>
                  </a:schemeClr>
                </a:solidFill>
                <a:latin typeface="華康細圓體" pitchFamily="49" charset="-120"/>
                <a:ea typeface="華康細圓體" pitchFamily="49" charset="-120"/>
              </a:rPr>
              <a:t>大型物資共享快速移動</a:t>
            </a:r>
            <a:r>
              <a:rPr lang="en-US" altLang="zh-TW" sz="2400" b="1" dirty="0" smtClean="0">
                <a:solidFill>
                  <a:schemeClr val="accent6">
                    <a:lumMod val="75000"/>
                  </a:schemeClr>
                </a:solidFill>
                <a:latin typeface="華康細圓體" pitchFamily="49" charset="-120"/>
                <a:ea typeface="華康細圓體" pitchFamily="49" charset="-120"/>
              </a:rPr>
              <a:t>APP</a:t>
            </a:r>
            <a:r>
              <a:rPr lang="zh-TW" altLang="en-US" sz="2400" b="1" dirty="0" smtClean="0">
                <a:solidFill>
                  <a:schemeClr val="accent6">
                    <a:lumMod val="75000"/>
                  </a:schemeClr>
                </a:solidFill>
                <a:latin typeface="華康細圓體" pitchFamily="49" charset="-120"/>
                <a:ea typeface="華康細圓體" pitchFamily="49" charset="-120"/>
              </a:rPr>
              <a:t>平台</a:t>
            </a:r>
            <a:endParaRPr lang="zh-TW" altLang="en-US" sz="2400" b="1" dirty="0">
              <a:solidFill>
                <a:schemeClr val="accent6">
                  <a:lumMod val="75000"/>
                </a:schemeClr>
              </a:solidFill>
              <a:latin typeface="華康細圓體" pitchFamily="49" charset="-120"/>
              <a:ea typeface="華康細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1196752"/>
            <a:ext cx="9153526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5220072" y="764704"/>
            <a:ext cx="3923928" cy="432048"/>
          </a:xfrm>
          <a:prstGeom prst="rect">
            <a:avLst/>
          </a:prstGeom>
          <a:solidFill>
            <a:schemeClr val="bg2">
              <a:alpha val="50000"/>
            </a:schemeClr>
          </a:solidFill>
          <a:ln w="28575">
            <a:solidFill>
              <a:schemeClr val="bg1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400" b="1" dirty="0" smtClean="0">
                <a:solidFill>
                  <a:srgbClr val="FF0000"/>
                </a:solidFill>
                <a:latin typeface="華康娃娃體" pitchFamily="49" charset="-120"/>
                <a:ea typeface="華康娃娃體" pitchFamily="49" charset="-120"/>
                <a:cs typeface="新細明體" pitchFamily="18" charset="-120"/>
              </a:rPr>
              <a:t>www.backcar0800222518.tw</a:t>
            </a:r>
            <a:endParaRPr kumimoji="1" lang="zh-TW" altLang="en-US" sz="24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娃娃體" pitchFamily="49" charset="-120"/>
              <a:ea typeface="華康娃娃體" pitchFamily="49" charset="-120"/>
              <a:cs typeface="Times New Roman" pitchFamily="18" charset="0"/>
            </a:endParaRPr>
          </a:p>
        </p:txBody>
      </p:sp>
      <p:pic>
        <p:nvPicPr>
          <p:cNvPr id="10" name="Picture 8" descr="http://images.clipartlogo.com/files/images/26/266374/mouse-pointer_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352651">
            <a:off x="7811986" y="2936943"/>
            <a:ext cx="493100" cy="639566"/>
          </a:xfrm>
          <a:prstGeom prst="rect">
            <a:avLst/>
          </a:prstGeom>
          <a:noFill/>
          <a:effectLst>
            <a:outerShdw blurRad="50800" dist="38100" dir="15540000" sx="105000" sy="105000" algn="bl" rotWithShape="0">
              <a:prstClr val="black">
                <a:alpha val="50000"/>
              </a:prstClr>
            </a:outerShdw>
          </a:effectLst>
        </p:spPr>
      </p:pic>
      <p:grpSp>
        <p:nvGrpSpPr>
          <p:cNvPr id="17" name="群組 16"/>
          <p:cNvGrpSpPr/>
          <p:nvPr/>
        </p:nvGrpSpPr>
        <p:grpSpPr>
          <a:xfrm rot="908856">
            <a:off x="476735" y="2676576"/>
            <a:ext cx="6681079" cy="2368944"/>
            <a:chOff x="626497" y="2759346"/>
            <a:chExt cx="6055449" cy="2214958"/>
          </a:xfrm>
        </p:grpSpPr>
        <p:pic>
          <p:nvPicPr>
            <p:cNvPr id="5121" name="Picture 1" descr="C:\Users\win7\Desktop\運評網APP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1292012">
              <a:off x="626497" y="2759346"/>
              <a:ext cx="6055449" cy="2214958"/>
            </a:xfrm>
            <a:prstGeom prst="rect">
              <a:avLst/>
            </a:prstGeom>
            <a:ln w="635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" name="標題 1"/>
            <p:cNvSpPr txBox="1">
              <a:spLocks/>
            </p:cNvSpPr>
            <p:nvPr/>
          </p:nvSpPr>
          <p:spPr>
            <a:xfrm rot="21293127">
              <a:off x="3226187" y="3947610"/>
              <a:ext cx="1968327" cy="589106"/>
            </a:xfrm>
            <a:prstGeom prst="rect">
              <a:avLst/>
            </a:prstGeom>
            <a:solidFill>
              <a:schemeClr val="bg2">
                <a:alpha val="88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>
              <a:no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2800" b="1" dirty="0" smtClean="0">
                  <a:latin typeface="華康娃娃體" pitchFamily="49" charset="-120"/>
                  <a:ea typeface="華康娃娃體" pitchFamily="49" charset="-120"/>
                  <a:cs typeface="新細明體" pitchFamily="18" charset="-120"/>
                </a:rPr>
                <a:t>手機</a:t>
              </a:r>
              <a:r>
                <a:rPr kumimoji="1" lang="en-US" altLang="zh-TW" sz="2800" b="1" dirty="0" smtClean="0">
                  <a:latin typeface="華康娃娃體" pitchFamily="49" charset="-120"/>
                  <a:ea typeface="華康娃娃體" pitchFamily="49" charset="-120"/>
                  <a:cs typeface="新細明體" pitchFamily="18" charset="-120"/>
                </a:rPr>
                <a:t>APP</a:t>
              </a:r>
              <a:endParaRPr kumimoji="1" lang="zh-TW" altLang="en-US" sz="28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華康娃娃體" pitchFamily="49" charset="-120"/>
                <a:ea typeface="華康娃娃體" pitchFamily="49" charset="-120"/>
                <a:cs typeface="Times New Roman" pitchFamily="18" charset="0"/>
              </a:endParaRPr>
            </a:p>
          </p:txBody>
        </p:sp>
      </p:grp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2656"/>
            <a:ext cx="507605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0"/>
            <a:ext cx="272522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-387424"/>
            <a:ext cx="7884368" cy="17543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7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華康行書體" pitchFamily="49" charset="-120"/>
                <a:ea typeface="華康行書體" pitchFamily="49" charset="-120"/>
                <a:cs typeface="Times New Roman" pitchFamily="18" charset="0"/>
              </a:rPr>
              <a:t>成功</a:t>
            </a:r>
            <a:r>
              <a:rPr kumimoji="1" lang="zh-TW" altLang="en-US" sz="4400" dirty="0" smtClean="0"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加乘</a:t>
            </a:r>
            <a:r>
              <a:rPr kumimoji="1" lang="zh-TW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的</a:t>
            </a:r>
            <a:r>
              <a:rPr kumimoji="1" lang="zh-TW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經營模式</a:t>
            </a:r>
            <a:r>
              <a:rPr kumimoji="1" lang="en-US" altLang="zh-TW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-</a:t>
            </a:r>
            <a:r>
              <a:rPr kumimoji="1" lang="zh-TW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物聯網</a:t>
            </a:r>
            <a:endParaRPr kumimoji="1" lang="zh-TW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華康細圓體(P)" pitchFamily="2" charset="-120"/>
              <a:ea typeface="華康細圓體(P)" pitchFamily="2" charset="-120"/>
              <a:cs typeface="新細明體" pitchFamily="18" charset="-120"/>
            </a:endParaRPr>
          </a:p>
        </p:txBody>
      </p:sp>
      <p:grpSp>
        <p:nvGrpSpPr>
          <p:cNvPr id="26" name="群組 25"/>
          <p:cNvGrpSpPr/>
          <p:nvPr/>
        </p:nvGrpSpPr>
        <p:grpSpPr>
          <a:xfrm>
            <a:off x="539552" y="1772816"/>
            <a:ext cx="8208913" cy="2880319"/>
            <a:chOff x="371524" y="3761657"/>
            <a:chExt cx="8208913" cy="3096343"/>
          </a:xfrm>
        </p:grpSpPr>
        <p:grpSp>
          <p:nvGrpSpPr>
            <p:cNvPr id="25" name="群組 24"/>
            <p:cNvGrpSpPr/>
            <p:nvPr/>
          </p:nvGrpSpPr>
          <p:grpSpPr>
            <a:xfrm>
              <a:off x="371524" y="3761657"/>
              <a:ext cx="8208913" cy="3096343"/>
              <a:chOff x="371524" y="1700808"/>
              <a:chExt cx="8208913" cy="3096343"/>
            </a:xfrm>
          </p:grpSpPr>
          <p:grpSp>
            <p:nvGrpSpPr>
              <p:cNvPr id="20" name="群組 19"/>
              <p:cNvGrpSpPr/>
              <p:nvPr/>
            </p:nvGrpSpPr>
            <p:grpSpPr>
              <a:xfrm>
                <a:off x="371524" y="1700808"/>
                <a:ext cx="8208913" cy="3096343"/>
                <a:chOff x="488861" y="332656"/>
                <a:chExt cx="10801492" cy="4048125"/>
              </a:xfrm>
            </p:grpSpPr>
            <p:pic>
              <p:nvPicPr>
                <p:cNvPr id="4100" name="Picture 4" descr="http://www.clipartbest.com/cliparts/xcg/o4R/xcgo4Rg9i.jpe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lum bright="3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488861" y="332656"/>
                  <a:ext cx="3483064" cy="4048125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19" name="群組 18"/>
                <p:cNvGrpSpPr/>
                <p:nvPr/>
              </p:nvGrpSpPr>
              <p:grpSpPr>
                <a:xfrm>
                  <a:off x="3995936" y="332656"/>
                  <a:ext cx="7294417" cy="4048125"/>
                  <a:chOff x="3995936" y="332656"/>
                  <a:chExt cx="7294417" cy="4048125"/>
                </a:xfrm>
              </p:grpSpPr>
              <p:pic>
                <p:nvPicPr>
                  <p:cNvPr id="17" name="Picture 4" descr="http://www.clipartbest.com/cliparts/xcg/o4R/xcgo4Rg9i.jpe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duotone>
                      <a:schemeClr val="accent5">
                        <a:shade val="45000"/>
                        <a:satMod val="135000"/>
                      </a:schemeClr>
                      <a:prstClr val="white"/>
                    </a:duotone>
                    <a:lum bright="20000" contrast="20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95936" y="332656"/>
                    <a:ext cx="3599170" cy="404812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8" name="Picture 4" descr="http://www.clipartbest.com/cliparts/xcg/o4R/xcgo4Rg9i.jpe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  <a:lum bright="20000" contrast="20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689856" y="332656"/>
                    <a:ext cx="3600497" cy="4048125"/>
                  </a:xfrm>
                  <a:prstGeom prst="rect">
                    <a:avLst/>
                  </a:prstGeom>
                  <a:noFill/>
                </p:spPr>
              </p:pic>
            </p:grpSp>
          </p:grpSp>
          <p:grpSp>
            <p:nvGrpSpPr>
              <p:cNvPr id="24" name="群組 23"/>
              <p:cNvGrpSpPr/>
              <p:nvPr/>
            </p:nvGrpSpPr>
            <p:grpSpPr>
              <a:xfrm>
                <a:off x="1091604" y="2784528"/>
                <a:ext cx="6842572" cy="1295300"/>
                <a:chOff x="1091604" y="2784528"/>
                <a:chExt cx="6842572" cy="1295300"/>
              </a:xfrm>
            </p:grpSpPr>
            <p:pic>
              <p:nvPicPr>
                <p:cNvPr id="4102" name="Picture 6" descr="https://upload.wikimedia.org/wikipedia/commons/thumb/5/52/Heart_icon_red_hollow.svg/2000px-Heart_icon_red_hollow.svg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091604" y="2861937"/>
                  <a:ext cx="1200124" cy="1134716"/>
                </a:xfrm>
                <a:prstGeom prst="rect">
                  <a:avLst/>
                </a:prstGeom>
                <a:noFill/>
              </p:spPr>
            </p:pic>
            <p:pic>
              <p:nvPicPr>
                <p:cNvPr id="22" name="Picture 6" descr="https://upload.wikimedia.org/wikipedia/commons/thumb/5/52/Heart_icon_red_hollow.svg/2000px-Heart_icon_red_hollow.svg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827908" y="2861937"/>
                  <a:ext cx="1225948" cy="1159133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6" descr="https://upload.wikimedia.org/wikipedia/commons/thumb/5/52/Heart_icon_red_hollow.svg/2000px-Heart_icon_red_hollow.svg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564212" y="2784528"/>
                  <a:ext cx="1369964" cy="1295300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13" name="矩形 12"/>
            <p:cNvSpPr/>
            <p:nvPr/>
          </p:nvSpPr>
          <p:spPr>
            <a:xfrm>
              <a:off x="1235620" y="5077603"/>
              <a:ext cx="902811" cy="5624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TW" altLang="en-US" sz="2800" b="1" dirty="0" smtClean="0">
                  <a:latin typeface="華康細圓體" pitchFamily="49" charset="-120"/>
                  <a:ea typeface="華康細圓體" pitchFamily="49" charset="-120"/>
                </a:rPr>
                <a:t>客戶</a:t>
              </a:r>
              <a:endParaRPr lang="zh-TW" altLang="en-US" sz="2800" b="1" dirty="0">
                <a:latin typeface="華康細圓體" pitchFamily="49" charset="-120"/>
                <a:ea typeface="華康細圓體" pitchFamily="49" charset="-12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971924" y="5000195"/>
              <a:ext cx="872227" cy="893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TW" altLang="en-US" sz="2400" b="1" dirty="0" smtClean="0">
                  <a:latin typeface="華康細圓體" pitchFamily="49" charset="-120"/>
                  <a:ea typeface="華康細圓體" pitchFamily="49" charset="-120"/>
                </a:rPr>
                <a:t>搬家</a:t>
              </a:r>
              <a:endParaRPr lang="en-US" altLang="zh-TW" sz="2400" b="1" dirty="0" smtClean="0">
                <a:latin typeface="華康細圓體" pitchFamily="49" charset="-120"/>
                <a:ea typeface="華康細圓體" pitchFamily="49" charset="-120"/>
              </a:endParaRPr>
            </a:p>
            <a:p>
              <a:pPr lvl="0"/>
              <a:r>
                <a:rPr lang="zh-TW" altLang="en-US" sz="2400" b="1" dirty="0" smtClean="0">
                  <a:latin typeface="華康細圓體" pitchFamily="49" charset="-120"/>
                  <a:ea typeface="華康細圓體" pitchFamily="49" charset="-120"/>
                </a:rPr>
                <a:t>車隊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6420196" y="4922786"/>
              <a:ext cx="1723549" cy="893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TW" altLang="en-US" sz="2400" b="1" dirty="0" smtClean="0">
                  <a:latin typeface="華康細圓體" pitchFamily="49" charset="-120"/>
                  <a:ea typeface="華康細圓體" pitchFamily="49" charset="-120"/>
                </a:rPr>
                <a:t>你丟我撿</a:t>
              </a:r>
              <a:endParaRPr lang="en-US" altLang="zh-TW" sz="2400" b="1" dirty="0" smtClean="0">
                <a:latin typeface="華康細圓體" pitchFamily="49" charset="-120"/>
                <a:ea typeface="華康細圓體" pitchFamily="49" charset="-120"/>
              </a:endParaRPr>
            </a:p>
            <a:p>
              <a:pPr lvl="0" algn="ctr"/>
              <a:r>
                <a:rPr lang="zh-TW" altLang="en-US" sz="2400" b="1" dirty="0" smtClean="0">
                  <a:latin typeface="華康細圓體" pitchFamily="49" charset="-120"/>
                  <a:ea typeface="華康細圓體" pitchFamily="49" charset="-120"/>
                </a:rPr>
                <a:t>城市愛物網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3779912" y="908721"/>
            <a:ext cx="5040560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新細明體" pitchFamily="18" charset="-120"/>
              </a:rPr>
              <a:t>三贏</a:t>
            </a: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新細明體" pitchFamily="18" charset="-120"/>
              </a:rPr>
              <a:t>的</a:t>
            </a:r>
            <a:r>
              <a:rPr kumimoji="1" lang="zh-TW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細圓體(P)" pitchFamily="2" charset="-120"/>
                <a:ea typeface="華康細圓體(P)" pitchFamily="2" charset="-120"/>
                <a:cs typeface="新細明體" pitchFamily="18" charset="-120"/>
              </a:rPr>
              <a:t>共享新經濟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1763688" y="4713823"/>
            <a:ext cx="5832648" cy="2144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zh-TW" alt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華康娃娃體" pitchFamily="49" charset="-120"/>
                <a:ea typeface="華康娃娃體" pitchFamily="49" charset="-120"/>
              </a:rPr>
              <a:t>攜手</a:t>
            </a:r>
            <a:r>
              <a:rPr lang="zh-TW" altLang="en-US" sz="3600" b="1" dirty="0" smtClean="0">
                <a:solidFill>
                  <a:srgbClr val="00B050"/>
                </a:solidFill>
                <a:latin typeface="華康娃娃體" pitchFamily="49" charset="-120"/>
                <a:ea typeface="華康娃娃體" pitchFamily="49" charset="-120"/>
              </a:rPr>
              <a:t>台灣創新社會企業</a:t>
            </a:r>
            <a:endParaRPr lang="en-US" altLang="zh-TW" sz="3600" b="1" dirty="0" smtClean="0">
              <a:solidFill>
                <a:srgbClr val="00B050"/>
              </a:solidFill>
              <a:latin typeface="華康娃娃體" pitchFamily="49" charset="-120"/>
              <a:ea typeface="華康娃娃體" pitchFamily="49" charset="-120"/>
            </a:endParaRPr>
          </a:p>
          <a:p>
            <a:pPr algn="ctr">
              <a:lnSpc>
                <a:spcPts val="4000"/>
              </a:lnSpc>
            </a:pPr>
            <a:r>
              <a:rPr lang="zh-TW" altLang="en-US" sz="4000" b="1" dirty="0" smtClean="0">
                <a:solidFill>
                  <a:srgbClr val="00B050"/>
                </a:solidFill>
                <a:latin typeface="華康娃娃體" pitchFamily="49" charset="-120"/>
                <a:ea typeface="華康娃娃體" pitchFamily="49" charset="-120"/>
              </a:rPr>
              <a:t>你丟我撿</a:t>
            </a:r>
            <a:r>
              <a:rPr lang="en-US" altLang="zh-TW" sz="4000" b="1" dirty="0" smtClean="0">
                <a:solidFill>
                  <a:srgbClr val="00B050"/>
                </a:solidFill>
                <a:latin typeface="華康娃娃體" pitchFamily="49" charset="-120"/>
                <a:ea typeface="華康娃娃體" pitchFamily="49" charset="-120"/>
              </a:rPr>
              <a:t>-</a:t>
            </a:r>
            <a:r>
              <a:rPr lang="zh-TW" altLang="en-US" sz="4000" b="1" dirty="0" smtClean="0">
                <a:solidFill>
                  <a:srgbClr val="00B050"/>
                </a:solidFill>
                <a:latin typeface="華康娃娃體" pitchFamily="49" charset="-120"/>
                <a:ea typeface="華康娃娃體" pitchFamily="49" charset="-120"/>
              </a:rPr>
              <a:t>城市愛物網</a:t>
            </a:r>
            <a:r>
              <a:rPr lang="en-US" altLang="zh-TW" sz="4000" b="1" dirty="0" smtClean="0">
                <a:solidFill>
                  <a:srgbClr val="00B050"/>
                </a:solidFill>
                <a:latin typeface="華康娃娃體" pitchFamily="49" charset="-120"/>
                <a:ea typeface="華康娃娃體" pitchFamily="49" charset="-120"/>
              </a:rPr>
              <a:t>APP</a:t>
            </a:r>
          </a:p>
          <a:p>
            <a:pPr algn="ctr">
              <a:lnSpc>
                <a:spcPts val="4000"/>
              </a:lnSpc>
            </a:pPr>
            <a:r>
              <a:rPr lang="zh-TW" altLang="en-US" sz="4000" b="1" dirty="0" smtClean="0">
                <a:solidFill>
                  <a:srgbClr val="002060"/>
                </a:solidFill>
                <a:latin typeface="華康娃娃體" pitchFamily="49" charset="-120"/>
                <a:ea typeface="華康娃娃體" pitchFamily="49" charset="-120"/>
              </a:rPr>
              <a:t>共創搬家物流回頭車</a:t>
            </a:r>
            <a:endParaRPr lang="en-US" altLang="zh-TW" sz="4000" b="1" dirty="0" smtClean="0">
              <a:solidFill>
                <a:srgbClr val="002060"/>
              </a:solidFill>
              <a:latin typeface="華康娃娃體" pitchFamily="49" charset="-120"/>
              <a:ea typeface="華康娃娃體" pitchFamily="49" charset="-120"/>
            </a:endParaRPr>
          </a:p>
          <a:p>
            <a:pPr algn="ctr">
              <a:lnSpc>
                <a:spcPts val="4000"/>
              </a:lnSpc>
            </a:pPr>
            <a:r>
              <a:rPr lang="zh-TW" altLang="en-US" sz="4000" b="1" dirty="0" smtClean="0">
                <a:solidFill>
                  <a:srgbClr val="00B0F0"/>
                </a:solidFill>
                <a:latin typeface="華康娃娃體" pitchFamily="49" charset="-120"/>
                <a:ea typeface="華康娃娃體" pitchFamily="49" charset="-120"/>
              </a:rPr>
              <a:t>新藍海</a:t>
            </a:r>
            <a:r>
              <a:rPr lang="zh-TW" altLang="en-US" sz="4000" b="1" dirty="0" smtClean="0">
                <a:solidFill>
                  <a:srgbClr val="002060"/>
                </a:solidFill>
                <a:latin typeface="華康娃娃體" pitchFamily="49" charset="-120"/>
                <a:ea typeface="華康娃娃體" pitchFamily="49" charset="-120"/>
              </a:rPr>
              <a:t>商機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圓角矩形 13"/>
          <p:cNvSpPr/>
          <p:nvPr/>
        </p:nvSpPr>
        <p:spPr>
          <a:xfrm>
            <a:off x="323528" y="188640"/>
            <a:ext cx="8424936" cy="1584176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 descr="C:\Users\win7\Desktop\圖片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88840"/>
            <a:ext cx="5109125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t3.gstatic.com/images?q=tbn:ANd9GcTUwYd-b88_d3ik0mw7PZo3HOp3d283UutceppObnmwi5JhIAof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564904"/>
            <a:ext cx="1656184" cy="1367315"/>
          </a:xfrm>
          <a:prstGeom prst="rect">
            <a:avLst/>
          </a:prstGeom>
          <a:noFill/>
        </p:spPr>
      </p:pic>
      <p:pic>
        <p:nvPicPr>
          <p:cNvPr id="5" name="Picture 4" descr="http://givingtuesday.ca/wp-content/uploads/2014/11/give-icon-yello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988840"/>
            <a:ext cx="1564432" cy="1508007"/>
          </a:xfrm>
          <a:prstGeom prst="rect">
            <a:avLst/>
          </a:prstGeom>
          <a:noFill/>
        </p:spPr>
      </p:pic>
      <p:grpSp>
        <p:nvGrpSpPr>
          <p:cNvPr id="8" name="群組 7"/>
          <p:cNvGrpSpPr/>
          <p:nvPr/>
        </p:nvGrpSpPr>
        <p:grpSpPr>
          <a:xfrm>
            <a:off x="4788024" y="3861048"/>
            <a:ext cx="2808312" cy="1872208"/>
            <a:chOff x="4530496" y="4408309"/>
            <a:chExt cx="4283968" cy="2621091"/>
          </a:xfrm>
        </p:grpSpPr>
        <p:pic>
          <p:nvPicPr>
            <p:cNvPr id="3" name="Picture 4" descr="http://www.toonpool.com/user/250/files/moving_64635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30496" y="4408309"/>
              <a:ext cx="4283968" cy="252027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矩形 6"/>
            <p:cNvSpPr/>
            <p:nvPr/>
          </p:nvSpPr>
          <p:spPr>
            <a:xfrm flipH="1">
              <a:off x="7740352" y="6858000"/>
              <a:ext cx="864096" cy="1714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539552" y="332656"/>
            <a:ext cx="8028384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zh-TW" altLang="en-US" sz="2000" dirty="0" smtClean="0"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搬家過程中，常遇到客戶缺家具家電，中華優質車隊配合「你丟我撿</a:t>
            </a:r>
            <a:r>
              <a:rPr kumimoji="1" lang="en-US" altLang="zh-TW" sz="2000" dirty="0" smtClean="0"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-</a:t>
            </a:r>
            <a:r>
              <a:rPr kumimoji="1" lang="zh-TW" altLang="en-US" sz="2000" dirty="0" smtClean="0"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城市愛物網」平台全球首創合作搬運廠商可以拍照幫客戶募家具，</a:t>
            </a:r>
            <a:r>
              <a:rPr kumimoji="1" lang="zh-TW" altLang="en-US" sz="2000" b="1" dirty="0" smtClean="0"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做功德公益</a:t>
            </a:r>
            <a:r>
              <a:rPr kumimoji="1" lang="zh-TW" altLang="en-US" sz="2000" dirty="0" smtClean="0"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之餘，也</a:t>
            </a:r>
            <a:r>
              <a:rPr kumimoji="1" lang="zh-TW" altLang="en-US" sz="2000" b="1" dirty="0" smtClean="0"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給人員完整的願景、穩定了工作態度</a:t>
            </a:r>
            <a:r>
              <a:rPr kumimoji="1" lang="zh-TW" altLang="en-US" sz="2000" dirty="0" smtClean="0"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。</a:t>
            </a:r>
            <a:endParaRPr kumimoji="1" lang="en-US" altLang="zh-TW" sz="2000" dirty="0" smtClean="0">
              <a:latin typeface="華康細圓體(P)" pitchFamily="2" charset="-120"/>
              <a:ea typeface="華康細圓體(P)" pitchFamily="2" charset="-12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kumimoji="1" lang="en-US" altLang="zh-TW" sz="2400" dirty="0" smtClean="0"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~</a:t>
            </a:r>
            <a:r>
              <a:rPr kumimoji="1" lang="zh-TW" altLang="en-US" sz="2400" dirty="0" smtClean="0"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工作變成</a:t>
            </a:r>
            <a:r>
              <a:rPr kumimoji="1" lang="zh-TW" altLang="en-US" sz="2400" b="1" dirty="0" smtClean="0"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一件很快樂、有意義的事情</a:t>
            </a:r>
            <a:r>
              <a:rPr kumimoji="1" lang="en-US" altLang="zh-TW" sz="2400" b="1" dirty="0" smtClean="0"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~</a:t>
            </a:r>
            <a:endParaRPr lang="zh-TW" altLang="en-US" sz="2400" dirty="0"/>
          </a:p>
        </p:txBody>
      </p:sp>
      <p:sp>
        <p:nvSpPr>
          <p:cNvPr id="15" name="圓角矩形 14"/>
          <p:cNvSpPr/>
          <p:nvPr/>
        </p:nvSpPr>
        <p:spPr>
          <a:xfrm>
            <a:off x="323528" y="5661248"/>
            <a:ext cx="8424936" cy="864096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39552" y="5711043"/>
            <a:ext cx="8172400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ts val="600"/>
              </a:spcBef>
              <a:spcAft>
                <a:spcPct val="0"/>
              </a:spcAft>
            </a:pPr>
            <a:r>
              <a:rPr kumimoji="1" lang="zh-TW" altLang="en-US" sz="2000" dirty="0" smtClean="0"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我們幫助的客戶體驗拿到堪用物資</a:t>
            </a:r>
            <a:r>
              <a:rPr kumimoji="1" lang="en-US" altLang="zh-TW" sz="2000" dirty="0" smtClean="0"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(</a:t>
            </a:r>
            <a:r>
              <a:rPr kumimoji="1" lang="zh-TW" altLang="en-US" sz="2000" dirty="0" smtClean="0"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寶物</a:t>
            </a:r>
            <a:r>
              <a:rPr kumimoji="1" lang="en-US" altLang="zh-TW" sz="2000" dirty="0" smtClean="0"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)</a:t>
            </a:r>
            <a:r>
              <a:rPr kumimoji="1" lang="zh-TW" altLang="en-US" sz="2000" dirty="0" smtClean="0"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，會幫</a:t>
            </a:r>
            <a:r>
              <a:rPr kumimoji="1" lang="zh-TW" altLang="en-US" sz="2000" b="1" dirty="0" smtClean="0"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車隊快速、倍數宣傳。</a:t>
            </a:r>
            <a:endParaRPr kumimoji="1" lang="en-US" altLang="zh-TW" sz="2000" b="1" dirty="0" smtClean="0">
              <a:latin typeface="華康細圓體(P)" pitchFamily="2" charset="-120"/>
              <a:ea typeface="華康細圓體(P)" pitchFamily="2" charset="-120"/>
              <a:cs typeface="Times New Roman" pitchFamily="18" charset="0"/>
            </a:endParaRPr>
          </a:p>
          <a:p>
            <a:pPr lvl="0" algn="ctr" fontAlgn="base">
              <a:spcBef>
                <a:spcPts val="600"/>
              </a:spcBef>
              <a:spcAft>
                <a:spcPct val="0"/>
              </a:spcAft>
            </a:pPr>
            <a:r>
              <a:rPr kumimoji="1" lang="en-US" altLang="zh-TW" sz="2400" b="1" dirty="0" smtClean="0"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~</a:t>
            </a:r>
            <a:r>
              <a:rPr kumimoji="1" lang="zh-TW" altLang="en-US" sz="2400" b="1" dirty="0" smtClean="0"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我們一起合作努力的成果，變成穩定的生意和收入</a:t>
            </a:r>
            <a:r>
              <a:rPr kumimoji="1" lang="en-US" altLang="zh-TW" sz="2400" b="1" dirty="0" smtClean="0">
                <a:latin typeface="華康細圓體(P)" pitchFamily="2" charset="-120"/>
                <a:ea typeface="華康細圓體(P)" pitchFamily="2" charset="-120"/>
                <a:cs typeface="Times New Roman" pitchFamily="18" charset="0"/>
              </a:rPr>
              <a:t>~</a:t>
            </a:r>
            <a:endParaRPr kumimoji="1" lang="zh-TW" altLang="en-US" sz="2000" dirty="0" smtClean="0">
              <a:latin typeface="華康細圓體(P)" pitchFamily="2" charset="-120"/>
              <a:ea typeface="華康細圓體(P)" pitchFamily="2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0" y="583729"/>
            <a:ext cx="9686925" cy="6274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4860032" y="188640"/>
            <a:ext cx="3923928" cy="432048"/>
          </a:xfrm>
          <a:prstGeom prst="rect">
            <a:avLst/>
          </a:prstGeom>
          <a:solidFill>
            <a:schemeClr val="bg2">
              <a:alpha val="50000"/>
            </a:schemeClr>
          </a:solidFill>
          <a:ln w="28575">
            <a:solidFill>
              <a:schemeClr val="bg1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400" b="1" dirty="0" smtClean="0">
                <a:solidFill>
                  <a:srgbClr val="FF0000"/>
                </a:solidFill>
                <a:latin typeface="華康娃娃體" pitchFamily="49" charset="-120"/>
                <a:ea typeface="華康娃娃體" pitchFamily="49" charset="-120"/>
                <a:cs typeface="新細明體" pitchFamily="18" charset="-120"/>
              </a:rPr>
              <a:t>www.</a:t>
            </a:r>
            <a:r>
              <a:rPr kumimoji="1" lang="zh-TW" altLang="en-US" sz="2400" b="1" dirty="0" smtClean="0">
                <a:solidFill>
                  <a:srgbClr val="FF0000"/>
                </a:solidFill>
                <a:latin typeface="華康娃娃體" pitchFamily="49" charset="-120"/>
                <a:ea typeface="華康娃娃體" pitchFamily="49" charset="-120"/>
                <a:cs typeface="新細明體" pitchFamily="18" charset="-120"/>
              </a:rPr>
              <a:t>你丟我撿愛物網</a:t>
            </a:r>
            <a:r>
              <a:rPr kumimoji="1" lang="en-US" altLang="zh-TW" sz="2400" b="1" dirty="0" smtClean="0">
                <a:solidFill>
                  <a:srgbClr val="FF0000"/>
                </a:solidFill>
                <a:latin typeface="華康娃娃體" pitchFamily="49" charset="-120"/>
                <a:ea typeface="華康娃娃體" pitchFamily="49" charset="-120"/>
                <a:cs typeface="新細明體" pitchFamily="18" charset="-120"/>
              </a:rPr>
              <a:t>.tw</a:t>
            </a:r>
            <a:endParaRPr kumimoji="1" lang="zh-TW" altLang="en-US" sz="24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娃娃體" pitchFamily="49" charset="-120"/>
              <a:ea typeface="華康娃娃體" pitchFamily="49" charset="-120"/>
              <a:cs typeface="Times New Roman" pitchFamily="18" charset="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0" y="1988840"/>
            <a:ext cx="3528392" cy="4176464"/>
            <a:chOff x="5148064" y="1556792"/>
            <a:chExt cx="3528392" cy="4176464"/>
          </a:xfrm>
        </p:grpSpPr>
        <p:grpSp>
          <p:nvGrpSpPr>
            <p:cNvPr id="10" name="群組 9"/>
            <p:cNvGrpSpPr/>
            <p:nvPr/>
          </p:nvGrpSpPr>
          <p:grpSpPr>
            <a:xfrm>
              <a:off x="5148064" y="1556792"/>
              <a:ext cx="3528392" cy="4176464"/>
              <a:chOff x="2771800" y="908720"/>
              <a:chExt cx="4680520" cy="5328592"/>
            </a:xfrm>
          </p:grpSpPr>
          <p:pic>
            <p:nvPicPr>
              <p:cNvPr id="8" name="Picture 15" descr="http://simpleicon.com/wp-content/uploads/mobile-1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71800" y="908720"/>
                <a:ext cx="4680520" cy="532859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9" name="Picture 2" descr="C:\Users\win7\Desktop\你丟我撿_愛物網\你丟我撿APP使用流程\Screenshot_2015-07-23-14-38-06.png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23928" y="1700808"/>
                <a:ext cx="2376264" cy="3744416"/>
              </a:xfrm>
              <a:prstGeom prst="rect">
                <a:avLst/>
              </a:prstGeom>
              <a:noFill/>
            </p:spPr>
          </p:pic>
        </p:grpSp>
        <p:sp>
          <p:nvSpPr>
            <p:cNvPr id="12" name="標題 1"/>
            <p:cNvSpPr txBox="1">
              <a:spLocks/>
            </p:cNvSpPr>
            <p:nvPr/>
          </p:nvSpPr>
          <p:spPr>
            <a:xfrm rot="274339">
              <a:off x="5459125" y="4905235"/>
              <a:ext cx="2739077" cy="687152"/>
            </a:xfrm>
            <a:prstGeom prst="rect">
              <a:avLst/>
            </a:prstGeom>
            <a:solidFill>
              <a:schemeClr val="bg2">
                <a:alpha val="88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>
              <a:no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3600" b="1" dirty="0" smtClean="0">
                  <a:solidFill>
                    <a:srgbClr val="FF0000"/>
                  </a:solidFill>
                  <a:latin typeface="華康娃娃體" pitchFamily="49" charset="-120"/>
                  <a:ea typeface="華康娃娃體" pitchFamily="49" charset="-120"/>
                  <a:cs typeface="新細明體" pitchFamily="18" charset="-120"/>
                </a:rPr>
                <a:t>手機</a:t>
              </a:r>
              <a:r>
                <a:rPr kumimoji="1" lang="en-US" altLang="zh-TW" sz="3600" b="1" dirty="0" smtClean="0">
                  <a:solidFill>
                    <a:srgbClr val="FF0000"/>
                  </a:solidFill>
                  <a:latin typeface="華康娃娃體" pitchFamily="49" charset="-120"/>
                  <a:ea typeface="華康娃娃體" pitchFamily="49" charset="-120"/>
                  <a:cs typeface="新細明體" pitchFamily="18" charset="-120"/>
                </a:rPr>
                <a:t>APP</a:t>
              </a:r>
              <a:endParaRPr kumimoji="1" lang="zh-TW" altLang="en-US" sz="36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娃娃體" pitchFamily="49" charset="-120"/>
                <a:ea typeface="華康娃娃體" pitchFamily="49" charset="-12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7\Desktop\你丟我撿_愛物網\團隊介紹\未命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inscorner.com/mails/s/smile0/13024156443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5495" y="4509120"/>
            <a:ext cx="2888505" cy="2348880"/>
          </a:xfrm>
          <a:prstGeom prst="rect">
            <a:avLst/>
          </a:prstGeom>
          <a:noFill/>
        </p:spPr>
      </p:pic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899592" y="2348880"/>
          <a:ext cx="7560840" cy="417646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049007"/>
                <a:gridCol w="5511833"/>
              </a:tblGrid>
              <a:tr h="4640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公司名稱</a:t>
                      </a:r>
                      <a:endParaRPr lang="zh-TW" altLang="en-US" sz="2000" kern="1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 dirty="0">
                        <a:latin typeface="標楷體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40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/>
                        <a:t>負責人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 dirty="0">
                        <a:latin typeface="標楷體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405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統編</a:t>
                      </a: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稅籍編號</a:t>
                      </a:r>
                      <a:endParaRPr lang="zh-TW" sz="2000" kern="1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 dirty="0">
                        <a:latin typeface="標楷體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40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/>
                        <a:t>連絡</a:t>
                      </a:r>
                      <a:r>
                        <a:rPr lang="zh-TW" altLang="en-US" sz="2000" kern="100" dirty="0" smtClean="0"/>
                        <a:t>人</a:t>
                      </a:r>
                      <a:r>
                        <a:rPr lang="en-US" altLang="zh-TW" sz="2000" kern="100" dirty="0" smtClean="0"/>
                        <a:t>/</a:t>
                      </a:r>
                      <a:r>
                        <a:rPr lang="zh-TW" sz="2000" kern="100" dirty="0" smtClean="0"/>
                        <a:t>電話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>
                        <a:latin typeface="標楷體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40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/>
                        <a:t>E-mail</a:t>
                      </a:r>
                      <a:r>
                        <a:rPr lang="zh-TW" sz="2000" kern="100" dirty="0"/>
                        <a:t>信箱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 dirty="0">
                        <a:latin typeface="標楷體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40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/>
                        <a:t>Line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>
                        <a:latin typeface="標楷體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40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err="1"/>
                        <a:t>FaceBook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>
                        <a:latin typeface="標楷體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40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/>
                        <a:t>地址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 dirty="0">
                        <a:latin typeface="標楷體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40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Calibri"/>
                          <a:ea typeface="新細明體"/>
                          <a:cs typeface="Times New Roman"/>
                        </a:rPr>
                        <a:t>備註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 dirty="0">
                        <a:latin typeface="標楷體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1520" y="1628800"/>
            <a:ext cx="8533456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1" lang="en-US" altLang="zh-TW" sz="700" dirty="0" smtClean="0">
              <a:solidFill>
                <a:srgbClr val="0D0D0D"/>
              </a:solidFill>
              <a:latin typeface="標楷體" pitchFamily="65" charset="-120"/>
              <a:ea typeface="標楷體" pitchFamily="65" charset="-12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1" lang="zh-TW" altLang="en-US" sz="1600" dirty="0" smtClean="0">
                <a:solidFill>
                  <a:srgbClr val="0D0D0D"/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歡迎複製表格填寫，請回傳至</a:t>
            </a:r>
            <a:r>
              <a:rPr kumimoji="1" lang="en-US" altLang="zh-TW" sz="1600" dirty="0" smtClean="0">
                <a:solidFill>
                  <a:srgbClr val="0D0D0D"/>
                </a:solidFill>
                <a:latin typeface="標楷體" pitchFamily="65" charset="-120"/>
                <a:ea typeface="標楷體" pitchFamily="65" charset="-120"/>
                <a:cs typeface="Arial" pitchFamily="34" charset="0"/>
                <a:hlinkClick r:id="rId3"/>
              </a:rPr>
              <a:t>cfn080222518@gmail.com</a:t>
            </a:r>
            <a:r>
              <a:rPr kumimoji="1" lang="zh-TW" altLang="en-US" sz="1600" dirty="0" smtClean="0">
                <a:solidFill>
                  <a:srgbClr val="0D0D0D"/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。若有任何問題歡迎來電洽詢！</a:t>
            </a:r>
          </a:p>
        </p:txBody>
      </p:sp>
      <p:sp>
        <p:nvSpPr>
          <p:cNvPr id="5" name="矩形 4"/>
          <p:cNvSpPr/>
          <p:nvPr/>
        </p:nvSpPr>
        <p:spPr>
          <a:xfrm>
            <a:off x="1691680" y="188640"/>
            <a:ext cx="597666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4000" b="1" dirty="0" smtClean="0">
                <a:solidFill>
                  <a:srgbClr val="FF0000"/>
                </a:solidFill>
                <a:latin typeface="華康娃娃體" pitchFamily="49" charset="-120"/>
                <a:ea typeface="華康娃娃體" pitchFamily="49" charset="-120"/>
                <a:cs typeface="新細明體" pitchFamily="18" charset="-120"/>
              </a:rPr>
              <a:t>邀</a:t>
            </a:r>
            <a:r>
              <a:rPr kumimoji="1" lang="zh-TW" altLang="zh-TW" sz="4000" b="1" dirty="0" smtClean="0">
                <a:solidFill>
                  <a:srgbClr val="FFC000"/>
                </a:solidFill>
                <a:latin typeface="華康娃娃體" pitchFamily="49" charset="-120"/>
                <a:ea typeface="華康娃娃體" pitchFamily="49" charset="-120"/>
                <a:cs typeface="新細明體" pitchFamily="18" charset="-120"/>
              </a:rPr>
              <a:t>請</a:t>
            </a:r>
            <a:r>
              <a:rPr kumimoji="1" lang="zh-TW" altLang="en-US" sz="4000" b="1" dirty="0" smtClean="0">
                <a:solidFill>
                  <a:schemeClr val="accent6">
                    <a:lumMod val="75000"/>
                  </a:schemeClr>
                </a:solidFill>
                <a:latin typeface="華康娃娃體" pitchFamily="49" charset="-120"/>
                <a:ea typeface="華康娃娃體" pitchFamily="49" charset="-120"/>
                <a:cs typeface="新細明體" pitchFamily="18" charset="-120"/>
              </a:rPr>
              <a:t>優</a:t>
            </a:r>
            <a:r>
              <a:rPr kumimoji="1" lang="zh-TW" altLang="en-US" sz="4000" b="1" dirty="0" smtClean="0">
                <a:solidFill>
                  <a:srgbClr val="92D050"/>
                </a:solidFill>
                <a:latin typeface="華康娃娃體" pitchFamily="49" charset="-120"/>
                <a:ea typeface="華康娃娃體" pitchFamily="49" charset="-120"/>
                <a:cs typeface="新細明體" pitchFamily="18" charset="-120"/>
              </a:rPr>
              <a:t>質</a:t>
            </a:r>
            <a:r>
              <a:rPr kumimoji="1" lang="zh-TW" altLang="en-US" sz="4000" b="1" dirty="0" smtClean="0">
                <a:solidFill>
                  <a:srgbClr val="00B050"/>
                </a:solidFill>
                <a:latin typeface="華康娃娃體" pitchFamily="49" charset="-120"/>
                <a:ea typeface="華康娃娃體" pitchFamily="49" charset="-120"/>
                <a:cs typeface="新細明體" pitchFamily="18" charset="-120"/>
              </a:rPr>
              <a:t>車</a:t>
            </a:r>
            <a:r>
              <a:rPr kumimoji="1" lang="zh-TW" altLang="en-US" sz="4000" b="1" dirty="0" smtClean="0">
                <a:solidFill>
                  <a:srgbClr val="00B0F0"/>
                </a:solidFill>
                <a:latin typeface="華康娃娃體" pitchFamily="49" charset="-120"/>
                <a:ea typeface="華康娃娃體" pitchFamily="49" charset="-120"/>
                <a:cs typeface="新細明體" pitchFamily="18" charset="-120"/>
              </a:rPr>
              <a:t>隊</a:t>
            </a:r>
            <a:endParaRPr kumimoji="1" lang="zh-TW" altLang="en-US" sz="4000" b="1" dirty="0" smtClean="0">
              <a:solidFill>
                <a:srgbClr val="002060"/>
              </a:solidFill>
              <a:latin typeface="華康娃娃體" pitchFamily="49" charset="-120"/>
              <a:ea typeface="華康娃娃體" pitchFamily="49" charset="-120"/>
              <a:cs typeface="新細明體" pitchFamily="18" charset="-12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200" b="1" dirty="0" smtClean="0">
                <a:solidFill>
                  <a:srgbClr val="002060"/>
                </a:solidFill>
                <a:latin typeface="華康娃娃體" pitchFamily="49" charset="-120"/>
                <a:ea typeface="華康娃娃體" pitchFamily="49" charset="-120"/>
                <a:cs typeface="新細明體" pitchFamily="18" charset="-120"/>
              </a:rPr>
              <a:t>一同加入新藍海 申請表</a:t>
            </a:r>
            <a:endParaRPr kumimoji="1" lang="zh-TW" altLang="en-US" sz="1600" b="1" dirty="0" smtClean="0">
              <a:latin typeface="華康娃娃體" pitchFamily="49" charset="-120"/>
              <a:ea typeface="華康娃娃體" pitchFamily="49" charset="-120"/>
              <a:cs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1668</TotalTime>
  <Words>335</Words>
  <Application>Microsoft Office PowerPoint</Application>
  <PresentationFormat>如螢幕大小 (4:3)</PresentationFormat>
  <Paragraphs>69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win7</dc:creator>
  <cp:lastModifiedBy>win7</cp:lastModifiedBy>
  <cp:revision>270</cp:revision>
  <dcterms:created xsi:type="dcterms:W3CDTF">2015-07-19T08:08:04Z</dcterms:created>
  <dcterms:modified xsi:type="dcterms:W3CDTF">2015-08-01T08:54:51Z</dcterms:modified>
</cp:coreProperties>
</file>